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2" r:id="rId2"/>
    <p:sldId id="298" r:id="rId3"/>
    <p:sldId id="314" r:id="rId4"/>
    <p:sldId id="303" r:id="rId5"/>
    <p:sldId id="311" r:id="rId6"/>
    <p:sldId id="304" r:id="rId7"/>
    <p:sldId id="306" r:id="rId8"/>
    <p:sldId id="307" r:id="rId9"/>
    <p:sldId id="308" r:id="rId10"/>
    <p:sldId id="312" r:id="rId11"/>
    <p:sldId id="313" r:id="rId12"/>
    <p:sldId id="296" r:id="rId13"/>
    <p:sldId id="29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 userDrawn="1">
          <p15:clr>
            <a:srgbClr val="A4A3A4"/>
          </p15:clr>
        </p15:guide>
        <p15:guide id="2" pos="3182" userDrawn="1">
          <p15:clr>
            <a:srgbClr val="A4A3A4"/>
          </p15:clr>
        </p15:guide>
        <p15:guide id="3" orient="horz" pos="1344" userDrawn="1">
          <p15:clr>
            <a:srgbClr val="A4A3A4"/>
          </p15:clr>
        </p15:guide>
        <p15:guide id="4" pos="74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582" autoAdjust="0"/>
  </p:normalViewPr>
  <p:slideViewPr>
    <p:cSldViewPr snapToGrid="0" showGuides="1">
      <p:cViewPr varScale="1">
        <p:scale>
          <a:sx n="75" d="100"/>
          <a:sy n="75" d="100"/>
        </p:scale>
        <p:origin x="824" y="56"/>
      </p:cViewPr>
      <p:guideLst>
        <p:guide orient="horz" pos="3498"/>
        <p:guide pos="3182"/>
        <p:guide orient="horz" pos="1344"/>
        <p:guide pos="74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A6ACFD5-BF21-4960-A3FD-3753F96A2A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5967D9-E332-44A9-AB50-D611601721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91339-951F-4723-AEF3-00C069266D5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DFF482-85F8-44F6-943C-3D7704C83D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457A39-4A87-4DBE-88FB-B5B6DA97E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F6B55-1A7A-4E86-81F2-6E7AECF21C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46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48C7-EA42-440D-98DE-CF95CC8B1287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1CB4B-22C3-4B44-AF71-1C16F51C16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79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xx</a:t>
            </a:r>
            <a:r>
              <a:rPr lang="zh-CN" altLang="en-US" dirty="0"/>
              <a:t>的</a:t>
            </a:r>
            <a:r>
              <a:rPr lang="en-US" altLang="zh-CN" dirty="0"/>
              <a:t>key</a:t>
            </a:r>
            <a:r>
              <a:rPr lang="zh-CN" altLang="en-US" dirty="0"/>
              <a:t>对应的部分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90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2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709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问题是我们如何找出语义上有意义的方向向量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n;</a:t>
            </a: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要找出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k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个最重要的方向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{n₁, n₂, ..., nₖ}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28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39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49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A0C32-4C49-4E42-9B85-F517D2576630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5C26-5C35-4E76-87E0-D9F3DDD8A38C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C5A-CD81-48E1-8BDA-94100251A439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AF77-BF38-4999-8678-8D207EF675F0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1F2C-447A-412C-A87A-0044F0F96703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E707-4740-4800-8BD6-41F79557B2B6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3019-364B-4E48-9815-DBDD6FF3881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C133A-0D4C-4007-AF0C-A454388C7195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>
            <a:normAutofit/>
          </a:bodyPr>
          <a:lstStyle>
            <a:lvl1pPr algn="l">
              <a:defRPr sz="5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DA8D-146A-4427-9F19-230BB1F738BA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1002-1E5F-4BD1-9180-0C32011DD57F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4846C-2DD0-4AE9-8526-F5C950F7389D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53192-3B42-4C15-B5E9-D34385F73CAA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214F-D229-42C0-92BE-BA7C24B1313E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1DAB-9E80-4BC1-A101-E96AD1CE1C91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A5166-0213-47BE-B8C1-18A496E116DD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C16678F-5987-496C-9E1C-F651608FC5A6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2-</a:t>
            </a:r>
            <a:r>
              <a:rPr lang="zh-CN" altLang="en-US"/>
              <a:t>卷积神经网络实现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800" kern="1200" baseline="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黑体" panose="02010609060101010101" pitchFamily="49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黑体" panose="02010609060101010101" pitchFamily="49" charset="-122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force/genfor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mycuhk-my.sharepoint.com/:u:/g/personal/1155082926_link_cuhk_edu_hk/EW_3jQ6E7xlKvCSHYrbmkQQBAB8tgIv5W5evdT6-GuXiWw?e=gRifVa&amp;download=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deep_learning_2023@163.co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4.mov"/><Relationship Id="rId7" Type="http://schemas.openxmlformats.org/officeDocument/2006/relationships/image" Target="../media/image5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7.06600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8300" y="1448664"/>
            <a:ext cx="8915399" cy="281055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模式识别与深度学习</a:t>
            </a:r>
            <a:br>
              <a:rPr lang="en-US" altLang="zh-CN" dirty="0"/>
            </a:br>
            <a:r>
              <a:rPr lang="zh-CN" altLang="en-US" dirty="0"/>
              <a:t>实验五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6DCE10A7-DC7D-DC2F-0F23-AE88FB2BCA54}"/>
              </a:ext>
            </a:extLst>
          </p:cNvPr>
          <p:cNvSpPr txBox="1">
            <a:spLocks/>
          </p:cNvSpPr>
          <p:nvPr/>
        </p:nvSpPr>
        <p:spPr>
          <a:xfrm>
            <a:off x="1638300" y="4350659"/>
            <a:ext cx="8915399" cy="1562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机器学习研究中心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9528B-4B1D-417D-B6F8-2BFC804E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隐空间语义方向搜索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189E61-E4B2-4BBF-8913-19A574CB0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基于给定的</a:t>
            </a:r>
            <a:r>
              <a:rPr lang="en-US" altLang="zh-CN" sz="2400" dirty="0" err="1"/>
              <a:t>ProGAN</a:t>
            </a:r>
            <a:r>
              <a:rPr lang="zh-CN" altLang="en-US" sz="2400" dirty="0"/>
              <a:t>代码和模型，实现上述</a:t>
            </a:r>
            <a:r>
              <a:rPr lang="en-US" altLang="zh-CN" sz="2400" dirty="0" err="1"/>
              <a:t>SeFa</a:t>
            </a:r>
            <a:r>
              <a:rPr lang="zh-CN" altLang="en-US" sz="2400" dirty="0"/>
              <a:t>部分</a:t>
            </a:r>
            <a:endParaRPr lang="en-US" altLang="zh-CN" sz="2400" dirty="0"/>
          </a:p>
          <a:p>
            <a:pPr lvl="1">
              <a:spcBef>
                <a:spcPts val="1200"/>
              </a:spcBef>
            </a:pPr>
            <a:r>
              <a:rPr lang="zh-CN" altLang="en-US" sz="2000" dirty="0"/>
              <a:t>完善</a:t>
            </a:r>
            <a:r>
              <a:rPr lang="en-US" altLang="zh-CN" sz="2000" dirty="0"/>
              <a:t>genforce/sefa.py</a:t>
            </a:r>
            <a:r>
              <a:rPr lang="zh-CN" altLang="en-US" sz="2000" dirty="0"/>
              <a:t>中</a:t>
            </a:r>
            <a:r>
              <a:rPr lang="en-US" altLang="zh-CN" sz="2000" dirty="0"/>
              <a:t>TODO</a:t>
            </a:r>
            <a:r>
              <a:rPr lang="zh-CN" altLang="en-US" sz="2000" dirty="0"/>
              <a:t>部分</a:t>
            </a:r>
            <a:endParaRPr lang="en-US" altLang="zh-CN" sz="2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F30A8A-85A4-475B-84C0-B252D0BC0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862117-D8C6-4710-969A-41301DB2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5236FE-842B-4DAB-9581-907D60763752}"/>
              </a:ext>
            </a:extLst>
          </p:cNvPr>
          <p:cNvSpPr/>
          <p:nvPr/>
        </p:nvSpPr>
        <p:spPr>
          <a:xfrm>
            <a:off x="2873471" y="5220610"/>
            <a:ext cx="696857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Code based </a:t>
            </a:r>
            <a:r>
              <a:rPr lang="zh-CN" altLang="en-US" dirty="0">
                <a:hlinkClick r:id="rId3"/>
              </a:rPr>
              <a:t>https://github.com/genforce/genforce</a:t>
            </a:r>
            <a:endParaRPr lang="en-US" altLang="zh-CN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Download model from </a:t>
            </a:r>
            <a:r>
              <a:rPr lang="en-US" altLang="zh-CN" u="sng" dirty="0">
                <a:hlinkClick r:id="rId4"/>
              </a:rPr>
              <a:t>celebahq-1024x1024</a:t>
            </a:r>
            <a:r>
              <a:rPr lang="en-US" altLang="zh-CN" dirty="0"/>
              <a:t>, and put it into </a:t>
            </a:r>
            <a:r>
              <a:rPr lang="en-US" altLang="zh-CN" dirty="0">
                <a:solidFill>
                  <a:srgbClr val="FF0000"/>
                </a:solidFill>
              </a:rPr>
              <a:t>./checkpoints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1042FC12-87A0-4349-B05D-A06409410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9BCCED-DC58-44C3-9A13-F74E89CC8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737" y="3219416"/>
            <a:ext cx="6664051" cy="18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9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45B5A-4FC8-4B1A-B520-36114825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实验报告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FA0930-6083-4FB9-A13A-9FE42A874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生成式对抗网络实现</a:t>
            </a:r>
            <a:endParaRPr lang="en-US" altLang="zh-CN" sz="2400" dirty="0"/>
          </a:p>
          <a:p>
            <a:pPr lvl="1"/>
            <a:r>
              <a:rPr lang="zh-CN" altLang="en-US" sz="2000" dirty="0"/>
              <a:t>对比</a:t>
            </a:r>
            <a:r>
              <a:rPr lang="en-US" altLang="zh-CN" sz="2000" dirty="0"/>
              <a:t>GAN</a:t>
            </a:r>
            <a:r>
              <a:rPr lang="zh-CN" altLang="en-US" sz="2000" dirty="0"/>
              <a:t>、</a:t>
            </a:r>
            <a:r>
              <a:rPr lang="en-US" altLang="zh-CN" sz="2000" dirty="0"/>
              <a:t>WGAN</a:t>
            </a:r>
            <a:r>
              <a:rPr lang="zh-CN" altLang="en-US" sz="2000" dirty="0"/>
              <a:t>、</a:t>
            </a:r>
            <a:r>
              <a:rPr lang="en-US" altLang="zh-CN" sz="2000" dirty="0"/>
              <a:t>WGAN-GP</a:t>
            </a:r>
            <a:r>
              <a:rPr lang="zh-CN" altLang="en-US" sz="2000" dirty="0"/>
              <a:t>（稳定性、性能）</a:t>
            </a:r>
          </a:p>
          <a:p>
            <a:pPr lvl="1"/>
            <a:r>
              <a:rPr lang="zh-CN" altLang="en-US" sz="2000" dirty="0"/>
              <a:t>对比不同优化器的影响</a:t>
            </a:r>
            <a:endParaRPr lang="en-US" altLang="zh-CN" sz="2000" dirty="0"/>
          </a:p>
          <a:p>
            <a:r>
              <a:rPr lang="zh-CN" altLang="en-US" sz="2400" dirty="0"/>
              <a:t>隐空间语义方向搜索</a:t>
            </a:r>
            <a:endParaRPr lang="en-US" altLang="zh-CN" sz="2400" dirty="0"/>
          </a:p>
          <a:p>
            <a:pPr lvl="1"/>
            <a:r>
              <a:rPr lang="zh-CN" altLang="en-US" sz="2000" dirty="0"/>
              <a:t>分析所找到的方向及其对应的语义含义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5D5054-2498-40EF-B5DA-D6D65707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4BF05-A6F2-4C3B-A8A3-215E120F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79904CE7-8F87-42A7-A54B-B2E98047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6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A32F4-341A-4ACC-8C79-0E5954F9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提交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175F5-3F23-4EAA-B7B6-6C238506F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9491028" cy="31242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实验报告</a:t>
            </a:r>
            <a:endParaRPr lang="en-US" altLang="zh-CN" sz="2400" dirty="0"/>
          </a:p>
          <a:p>
            <a:r>
              <a:rPr lang="zh-CN" altLang="en-US" sz="2400" dirty="0"/>
              <a:t>代码 （正确性、规范性、注释、杜绝抄袭）</a:t>
            </a:r>
            <a:endParaRPr lang="en-US" altLang="zh-CN" sz="2400" dirty="0"/>
          </a:p>
          <a:p>
            <a:r>
              <a:rPr lang="zh-CN" altLang="en-US" sz="2400" dirty="0"/>
              <a:t>最佳模型 </a:t>
            </a:r>
            <a:r>
              <a:rPr lang="en-US" altLang="zh-CN" sz="2400" dirty="0"/>
              <a:t>+ </a:t>
            </a:r>
            <a:r>
              <a:rPr lang="zh-CN" altLang="en-US" sz="2400" dirty="0"/>
              <a:t>拟合分布的视频</a:t>
            </a:r>
            <a:r>
              <a:rPr lang="en-US" altLang="zh-CN" sz="2400" dirty="0"/>
              <a:t>/</a:t>
            </a:r>
            <a:r>
              <a:rPr lang="zh-CN" altLang="en-US" sz="2400" dirty="0"/>
              <a:t>动图</a:t>
            </a:r>
            <a:r>
              <a:rPr lang="en-US" altLang="zh-CN" sz="2400" dirty="0"/>
              <a:t>+</a:t>
            </a:r>
            <a:r>
              <a:rPr lang="en-US" altLang="zh-CN" sz="2400" dirty="0" err="1"/>
              <a:t>SeFa</a:t>
            </a:r>
            <a:r>
              <a:rPr lang="en-US" altLang="zh-CN" sz="2400" dirty="0"/>
              <a:t> </a:t>
            </a:r>
            <a:r>
              <a:rPr lang="zh-CN" altLang="en-US" sz="2400" dirty="0"/>
              <a:t>生成的视频</a:t>
            </a:r>
            <a:r>
              <a:rPr lang="en-US" altLang="zh-CN" sz="2400" dirty="0"/>
              <a:t>/</a:t>
            </a:r>
            <a:r>
              <a:rPr lang="zh-CN" altLang="en-US" sz="2400" dirty="0"/>
              <a:t>动图</a:t>
            </a:r>
            <a:endParaRPr lang="en-US" altLang="zh-CN" sz="2400" dirty="0"/>
          </a:p>
          <a:p>
            <a:r>
              <a:rPr lang="zh-CN" altLang="en-US" sz="2400" dirty="0"/>
              <a:t>时间：</a:t>
            </a:r>
            <a:r>
              <a:rPr lang="zh-CN" altLang="en-US" sz="2000" dirty="0"/>
              <a:t>将压缩包提交至邮箱</a:t>
            </a:r>
            <a:r>
              <a:rPr lang="en-US" altLang="zh-CN" sz="2000" dirty="0">
                <a:hlinkClick r:id="rId2"/>
              </a:rPr>
              <a:t>deep_learning_2023@163.com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邮件主题以及压缩包命名：</a:t>
            </a:r>
            <a:r>
              <a:rPr lang="zh-CN" altLang="en-US" sz="2000" b="1" dirty="0"/>
              <a:t>实验</a:t>
            </a:r>
            <a:r>
              <a:rPr lang="en-US" altLang="zh-CN" sz="2000" b="1" dirty="0"/>
              <a:t>5-</a:t>
            </a:r>
            <a:r>
              <a:rPr lang="zh-CN" altLang="en-US" sz="2000" b="1" dirty="0"/>
              <a:t>学号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F8E88B-E07A-4746-84F7-92847593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2EA-C0BD-49F4-B191-FA445F8995CD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ACE87-B54A-4631-B4E2-364992C6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DFCD77FC-654C-4B18-B361-51502A87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7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8300" y="798424"/>
            <a:ext cx="8915399" cy="2810558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dirty="0"/>
              <a:t>Thank You!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C8FAD616-5D25-36C0-FCB8-0F7ACFF7BAF8}"/>
              </a:ext>
            </a:extLst>
          </p:cNvPr>
          <p:cNvSpPr txBox="1">
            <a:spLocks/>
          </p:cNvSpPr>
          <p:nvPr/>
        </p:nvSpPr>
        <p:spPr>
          <a:xfrm>
            <a:off x="1638300" y="4350659"/>
            <a:ext cx="8915399" cy="1562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机器学习研究中心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65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680F1-9528-4631-B234-897B93F0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2B055-F56B-4915-AEC9-52DB0F82C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51653"/>
            <a:ext cx="8915400" cy="464918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生成式对抗网络实现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隐空间语义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方向搜索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E8EC8-0EAF-4F7F-8DD1-89E0996DE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50D5D9-D377-4734-9E14-D8EF296E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BFC962BE-B1E9-4AE1-B406-095DF6C71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BB4805-076E-487D-A39F-F99B3D09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471" y="4755213"/>
            <a:ext cx="6702159" cy="1227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EA22D6-3A89-46C0-8A0E-5659C6D8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88" y="3527326"/>
            <a:ext cx="6705600" cy="122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9B2D4-A64C-43CD-8B85-E902E28B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生成式对抗网络实现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41046-F0A0-4487-BDA7-D747279BF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基于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Pytorch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实现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GAN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WGAN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WGAN-GP</a:t>
            </a: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拟合给定分布（见下页，分布由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points.mat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给出）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要求可视化训练过程</a:t>
            </a:r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D776EA-198B-4A05-BD79-A25A8C68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8C1F28-AD27-4799-B436-90717A3A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DEA9F39-15FA-4FBB-9317-E2047846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2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658C4-CE1A-4B03-BBDB-36A5D822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生成式对抗网络实现</a:t>
            </a:r>
            <a:endParaRPr lang="zh-CN" altLang="en-US" dirty="0"/>
          </a:p>
        </p:txBody>
      </p:sp>
      <p:pic>
        <p:nvPicPr>
          <p:cNvPr id="7" name="19. GAN">
            <a:hlinkClick r:id="" action="ppaction://media"/>
            <a:extLst>
              <a:ext uri="{FF2B5EF4-FFF2-40B4-BE49-F238E27FC236}">
                <a16:creationId xmlns:a16="http://schemas.microsoft.com/office/drawing/2014/main" id="{A7BAE377-0BE4-4F68-B818-9798CEE599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7443" y="2329744"/>
            <a:ext cx="3373262" cy="337326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57488-7C5E-49F9-B9C4-4D9E3570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10E80-D421-45F4-8431-3EBA243C2CEB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CBB67D-936E-43E8-A237-1ECDE948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id="{76F79010-1178-4859-B751-DEDE100CFC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18362" y="1902314"/>
            <a:ext cx="4225437" cy="4225437"/>
          </a:xfrm>
          <a:prstGeom prst="rect">
            <a:avLst/>
          </a:prstGeom>
        </p:spPr>
      </p:pic>
      <p:sp>
        <p:nvSpPr>
          <p:cNvPr id="9" name="页脚占位符 4">
            <a:extLst>
              <a:ext uri="{FF2B5EF4-FFF2-40B4-BE49-F238E27FC236}">
                <a16:creationId xmlns:a16="http://schemas.microsoft.com/office/drawing/2014/main" id="{8369E3EB-E27B-4168-96A2-B9B9A55D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4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22B85-225D-42C3-AED0-78354AC5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隐空间语义方向搜索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33C59-38BE-4526-B77A-D6605BB3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6B019B-0E61-4D9D-B5EF-898BE45E2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0F1C46-7E38-4910-A068-FA1A9B8702EF}"/>
              </a:ext>
            </a:extLst>
          </p:cNvPr>
          <p:cNvSpPr txBox="1"/>
          <p:nvPr/>
        </p:nvSpPr>
        <p:spPr>
          <a:xfrm>
            <a:off x="2600501" y="5776965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Random directions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E6945D-D14D-42E9-A919-0F3C29E75CD9}"/>
              </a:ext>
            </a:extLst>
          </p:cNvPr>
          <p:cNvSpPr txBox="1"/>
          <p:nvPr/>
        </p:nvSpPr>
        <p:spPr>
          <a:xfrm>
            <a:off x="8577969" y="5765676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Semantic directions</a:t>
            </a:r>
            <a:endParaRPr lang="zh-CN" altLang="en-US" dirty="0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9CB84461-247F-405B-A3CE-B6140113D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  <p:pic>
        <p:nvPicPr>
          <p:cNvPr id="3" name="3 pggan_celebahq1024_N5_K5_seed0">
            <a:hlinkClick r:id="" action="ppaction://media"/>
            <a:extLst>
              <a:ext uri="{FF2B5EF4-FFF2-40B4-BE49-F238E27FC236}">
                <a16:creationId xmlns:a16="http://schemas.microsoft.com/office/drawing/2014/main" id="{E895F4DA-1458-4317-8918-AA32E10D2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92202" y="1981197"/>
            <a:ext cx="4514400" cy="3762000"/>
          </a:xfrm>
          <a:prstGeom prst="rect">
            <a:avLst/>
          </a:prstGeom>
        </p:spPr>
      </p:pic>
      <p:pic>
        <p:nvPicPr>
          <p:cNvPr id="5" name="4 pggan_celebahq1024_N5_K5_seed0">
            <a:hlinkClick r:id="" action="ppaction://media"/>
            <a:extLst>
              <a:ext uri="{FF2B5EF4-FFF2-40B4-BE49-F238E27FC236}">
                <a16:creationId xmlns:a16="http://schemas.microsoft.com/office/drawing/2014/main" id="{CE83CE09-9142-46F0-9D92-34D951CAC0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48768" y="1981197"/>
            <a:ext cx="4514400" cy="3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4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16C3-D0BE-4E8A-B01B-BE4084F6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隐空间语义方向搜索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C05C7-A8D5-446F-B83E-874CE686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FED8E-BDAF-4180-A53F-14739110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689EE1-95CF-4452-B5F6-DB6905E1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5" y="4037366"/>
            <a:ext cx="7828280" cy="18702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F0CA9C6-6445-4308-8FC7-6CFF80772A74}"/>
              </a:ext>
            </a:extLst>
          </p:cNvPr>
          <p:cNvSpPr/>
          <p:nvPr/>
        </p:nvSpPr>
        <p:spPr>
          <a:xfrm>
            <a:off x="7950137" y="5580848"/>
            <a:ext cx="3679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https://arxiv.org/pdf/2007.06600.pdf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0F984214-FA83-4699-9F85-8DFDA68F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D79EAC-E107-6525-CC3A-2B5F00714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743" y="1446229"/>
            <a:ext cx="4811951" cy="244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5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16C3-D0BE-4E8A-B01B-BE4084F6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隐空间语义方向搜索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C05C7-A8D5-446F-B83E-874CE686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FED8E-BDAF-4180-A53F-14739110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4D13A2-9BF7-469E-8E59-FA9E8391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06" y="1982514"/>
            <a:ext cx="8942989" cy="18176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9C9FF2-EC7F-494C-9C03-A88C3FC7E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175" y="4213995"/>
            <a:ext cx="2915744" cy="50925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C3B8AB-FCA3-4325-9F08-8F214E7936B4}"/>
              </a:ext>
            </a:extLst>
          </p:cNvPr>
          <p:cNvSpPr/>
          <p:nvPr/>
        </p:nvSpPr>
        <p:spPr>
          <a:xfrm>
            <a:off x="2451538" y="5493670"/>
            <a:ext cx="7288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Times" pitchFamily="2" charset="0"/>
              </a:rPr>
              <a:t>Assumption: a large change of y will lead to a large content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" altLang="zh-CN" b="1" dirty="0">
                <a:latin typeface="Times" pitchFamily="2" charset="0"/>
              </a:rPr>
              <a:t>variation of I</a:t>
            </a:r>
            <a:endParaRPr lang="en" altLang="zh-CN" b="1" dirty="0">
              <a:effectLst/>
              <a:latin typeface="Times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82568DD-E424-4A7D-930B-B8470AC45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11" b="-1"/>
          <a:stretch/>
        </p:blipFill>
        <p:spPr>
          <a:xfrm>
            <a:off x="4381745" y="4953746"/>
            <a:ext cx="2538605" cy="277859"/>
          </a:xfrm>
          <a:prstGeom prst="rect">
            <a:avLst/>
          </a:prstGeom>
        </p:spPr>
      </p:pic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CCC5DA35-68A9-420E-BB10-E8DF7DA3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9024F9-E94B-4AD5-BB0F-42ECCBEA87B8}"/>
              </a:ext>
            </a:extLst>
          </p:cNvPr>
          <p:cNvSpPr txBox="1"/>
          <p:nvPr/>
        </p:nvSpPr>
        <p:spPr>
          <a:xfrm>
            <a:off x="7236421" y="4892620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A</a:t>
            </a:r>
            <a:r>
              <a:rPr lang="zh-CN" altLang="en-US" sz="2000" b="1" dirty="0">
                <a:solidFill>
                  <a:srgbClr val="C00000"/>
                </a:solidFill>
              </a:rPr>
              <a:t>是</a:t>
            </a:r>
            <a:r>
              <a:rPr lang="en-US" altLang="zh-CN" sz="2000" b="1" dirty="0">
                <a:solidFill>
                  <a:srgbClr val="C00000"/>
                </a:solidFill>
              </a:rPr>
              <a:t>FC</a:t>
            </a:r>
            <a:r>
              <a:rPr lang="zh-CN" altLang="en-US" sz="2000" b="1" dirty="0">
                <a:solidFill>
                  <a:srgbClr val="C00000"/>
                </a:solidFill>
              </a:rPr>
              <a:t>层参数</a:t>
            </a:r>
          </a:p>
        </p:txBody>
      </p:sp>
    </p:spTree>
    <p:extLst>
      <p:ext uri="{BB962C8B-B14F-4D97-AF65-F5344CB8AC3E}">
        <p14:creationId xmlns:p14="http://schemas.microsoft.com/office/powerpoint/2010/main" val="340689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16C3-D0BE-4E8A-B01B-BE4084F6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隐空间语义方向搜索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C05C7-A8D5-446F-B83E-874CE686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FED8E-BDAF-4180-A53F-14739110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1AC7D3-C819-406F-A606-2BE8BF66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11" y="3006148"/>
            <a:ext cx="6764565" cy="42278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17D3EB2-C9A0-4DBA-A9D3-7151D603703F}"/>
              </a:ext>
            </a:extLst>
          </p:cNvPr>
          <p:cNvGrpSpPr/>
          <p:nvPr/>
        </p:nvGrpSpPr>
        <p:grpSpPr>
          <a:xfrm>
            <a:off x="2570282" y="2182758"/>
            <a:ext cx="5797423" cy="426369"/>
            <a:chOff x="2043779" y="2273070"/>
            <a:chExt cx="5797423" cy="4263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21BC443-DA55-4CCB-8D13-D320BB623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3779" y="2273070"/>
              <a:ext cx="2224032" cy="42636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F9EFCD0-D134-4428-8345-E804DBF72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9110" y="2273070"/>
              <a:ext cx="3722092" cy="401891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64F05CB3-A895-45B6-860A-B19BFE382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504" y="5123540"/>
            <a:ext cx="4060978" cy="626496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4070E1C3-7CFD-41E4-906A-F439EE0777D3}"/>
              </a:ext>
            </a:extLst>
          </p:cNvPr>
          <p:cNvSpPr/>
          <p:nvPr/>
        </p:nvSpPr>
        <p:spPr>
          <a:xfrm>
            <a:off x="5313634" y="4436283"/>
            <a:ext cx="310718" cy="506027"/>
          </a:xfrm>
          <a:prstGeom prst="downArrow">
            <a:avLst>
              <a:gd name="adj1" fmla="val 50000"/>
              <a:gd name="adj2" fmla="val 75714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876397B-0EDF-4793-AC1A-60F5961B9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7870" y="3625790"/>
            <a:ext cx="2902247" cy="56085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E317397-7FC9-488A-81B8-DABE545A3114}"/>
              </a:ext>
            </a:extLst>
          </p:cNvPr>
          <p:cNvSpPr/>
          <p:nvPr/>
        </p:nvSpPr>
        <p:spPr>
          <a:xfrm>
            <a:off x="8573413" y="3929917"/>
            <a:ext cx="2224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latin typeface="Times" pitchFamily="2" charset="0"/>
              </a:rPr>
              <a:t>Assumption: a large change of y will lead to a large content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" altLang="zh-CN" b="1" dirty="0">
                <a:latin typeface="Times" pitchFamily="2" charset="0"/>
              </a:rPr>
              <a:t>variation of I</a:t>
            </a:r>
          </a:p>
        </p:txBody>
      </p:sp>
      <p:sp>
        <p:nvSpPr>
          <p:cNvPr id="19" name="页脚占位符 4">
            <a:extLst>
              <a:ext uri="{FF2B5EF4-FFF2-40B4-BE49-F238E27FC236}">
                <a16:creationId xmlns:a16="http://schemas.microsoft.com/office/drawing/2014/main" id="{2CBF9B4D-802B-4BA5-9D9A-AFAF691B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19B244-DF90-C54A-FC5E-770F53A45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165" y="905484"/>
            <a:ext cx="3722092" cy="15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16C3-D0BE-4E8A-B01B-BE4084F6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隐空间语义方向搜索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1C05C7-A8D5-446F-B83E-874CE686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2449-A242-402A-B20B-D696BCFEAF28}" type="datetime1">
              <a:rPr lang="zh-CN" altLang="en-US" smtClean="0"/>
              <a:t>2023/5/17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CFED8E-BDAF-4180-A53F-14739110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DA9DF5-A0A8-4780-A74A-05425BDE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64" y="1686728"/>
            <a:ext cx="4436414" cy="6844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97737B-D29C-4695-812C-0917AFB6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168" y="3361677"/>
            <a:ext cx="4254806" cy="13812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8E0D3BA-7F9C-4816-AAA7-9340C0FD1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620" y="5689035"/>
            <a:ext cx="2501901" cy="366878"/>
          </a:xfrm>
          <a:prstGeom prst="rect">
            <a:avLst/>
          </a:prstGeom>
        </p:spPr>
      </p:pic>
      <p:sp>
        <p:nvSpPr>
          <p:cNvPr id="21" name="箭头: 下 20">
            <a:extLst>
              <a:ext uri="{FF2B5EF4-FFF2-40B4-BE49-F238E27FC236}">
                <a16:creationId xmlns:a16="http://schemas.microsoft.com/office/drawing/2014/main" id="{340DCC36-529F-4EBD-89A1-5A13D2CC8EF4}"/>
              </a:ext>
            </a:extLst>
          </p:cNvPr>
          <p:cNvSpPr/>
          <p:nvPr/>
        </p:nvSpPr>
        <p:spPr>
          <a:xfrm>
            <a:off x="5370874" y="2624628"/>
            <a:ext cx="241394" cy="607744"/>
          </a:xfrm>
          <a:prstGeom prst="downArrow">
            <a:avLst>
              <a:gd name="adj1" fmla="val 43869"/>
              <a:gd name="adj2" fmla="val 95443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2EC17D43-5C23-42BE-8D47-27A8F0EFE7CD}"/>
              </a:ext>
            </a:extLst>
          </p:cNvPr>
          <p:cNvSpPr/>
          <p:nvPr/>
        </p:nvSpPr>
        <p:spPr>
          <a:xfrm>
            <a:off x="5370874" y="4928689"/>
            <a:ext cx="241394" cy="607744"/>
          </a:xfrm>
          <a:prstGeom prst="downArrow">
            <a:avLst>
              <a:gd name="adj1" fmla="val 43869"/>
              <a:gd name="adj2" fmla="val 95443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EAC9AA-5A25-484E-9B52-9A5EE26E8E14}"/>
              </a:ext>
            </a:extLst>
          </p:cNvPr>
          <p:cNvSpPr/>
          <p:nvPr/>
        </p:nvSpPr>
        <p:spPr>
          <a:xfrm>
            <a:off x="5997720" y="5002739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5511A7-FC35-42CB-8C0C-6495868CB2D1}"/>
              </a:ext>
            </a:extLst>
          </p:cNvPr>
          <p:cNvSpPr/>
          <p:nvPr/>
        </p:nvSpPr>
        <p:spPr>
          <a:xfrm>
            <a:off x="5864370" y="2711669"/>
            <a:ext cx="2793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Lagrange multipliers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页脚占位符 4">
            <a:extLst>
              <a:ext uri="{FF2B5EF4-FFF2-40B4-BE49-F238E27FC236}">
                <a16:creationId xmlns:a16="http://schemas.microsoft.com/office/drawing/2014/main" id="{0AD58F05-8376-4053-8BF7-68619FF6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5-</a:t>
            </a:r>
            <a:r>
              <a:rPr lang="zh-CN" altLang="en-US" dirty="0"/>
              <a:t>生成式对抗网络实现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2D9769-5119-48DE-8636-6DC86423B9B7}"/>
                  </a:ext>
                </a:extLst>
              </p:cNvPr>
              <p:cNvSpPr txBox="1"/>
              <p:nvPr/>
            </p:nvSpPr>
            <p:spPr>
              <a:xfrm>
                <a:off x="7709778" y="5207999"/>
                <a:ext cx="35239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</a:rPr>
                  <a:t>实验：解左侧方程，求得所需的方向向量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</a:rPr>
                  <a:t>, 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并用其编辑生成结果</a:t>
                </a:r>
                <a:endParaRPr lang="en-US" altLang="zh-CN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92D9769-5119-48DE-8636-6DC86423B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778" y="5207999"/>
                <a:ext cx="3523901" cy="646331"/>
              </a:xfrm>
              <a:prstGeom prst="rect">
                <a:avLst/>
              </a:prstGeom>
              <a:blipFill>
                <a:blip r:embed="rId6"/>
                <a:stretch>
                  <a:fillRect l="-1557" t="-377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423718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自定义 1">
      <a:majorFont>
        <a:latin typeface="Times New Roman"/>
        <a:ea typeface="黑体"/>
        <a:cs typeface=""/>
      </a:majorFont>
      <a:minorFont>
        <a:latin typeface="Times New Roman"/>
        <a:ea typeface="华文仿宋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CF2E8C04-6066-4F51-AF81-5AAAF4893C6C}" vid="{E0C647C3-0959-42F5-BDE9-31951680A6C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3509</TotalTime>
  <Words>558</Words>
  <Application>Microsoft Office PowerPoint</Application>
  <PresentationFormat>宽屏</PresentationFormat>
  <Paragraphs>85</Paragraphs>
  <Slides>13</Slides>
  <Notes>6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-apple-system</vt:lpstr>
      <vt:lpstr>等线</vt:lpstr>
      <vt:lpstr>仿宋</vt:lpstr>
      <vt:lpstr>Arial</vt:lpstr>
      <vt:lpstr>Cambria Math</vt:lpstr>
      <vt:lpstr>Courier New</vt:lpstr>
      <vt:lpstr>Times</vt:lpstr>
      <vt:lpstr>Times New Roman</vt:lpstr>
      <vt:lpstr>Wingdings 3</vt:lpstr>
      <vt:lpstr>主题1</vt:lpstr>
      <vt:lpstr>模式识别与深度学习 实验五 </vt:lpstr>
      <vt:lpstr>主要内容</vt:lpstr>
      <vt:lpstr>生成式对抗网络实现</vt:lpstr>
      <vt:lpstr>生成式对抗网络实现</vt:lpstr>
      <vt:lpstr>隐空间语义方向搜索</vt:lpstr>
      <vt:lpstr>隐空间语义方向搜索</vt:lpstr>
      <vt:lpstr>隐空间语义方向搜索</vt:lpstr>
      <vt:lpstr>隐空间语义方向搜索</vt:lpstr>
      <vt:lpstr>隐空间语义方向搜索</vt:lpstr>
      <vt:lpstr>隐空间语义方向搜索</vt:lpstr>
      <vt:lpstr>实验报告</vt:lpstr>
      <vt:lpstr>提交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模式识别与深度学习实验课</dc:title>
  <dc:creator>Ming Liu</dc:creator>
  <cp:lastModifiedBy>RenLong Wu</cp:lastModifiedBy>
  <cp:revision>374</cp:revision>
  <dcterms:created xsi:type="dcterms:W3CDTF">2019-05-02T13:31:24Z</dcterms:created>
  <dcterms:modified xsi:type="dcterms:W3CDTF">2023-05-17T10:41:58Z</dcterms:modified>
</cp:coreProperties>
</file>